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DD41D1F-248E-49CD-92F0-19E1064A6511}"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68E9744-D36E-4B99-BB18-29A34870CA4D}" type="slidenum">
              <a:rPr lang="ru-RU" smtClean="0"/>
              <a:t>‹#›</a:t>
            </a:fld>
            <a:endParaRPr lang="ru-RU"/>
          </a:p>
        </p:txBody>
      </p:sp>
    </p:spTree>
    <p:extLst>
      <p:ext uri="{BB962C8B-B14F-4D97-AF65-F5344CB8AC3E}">
        <p14:creationId xmlns:p14="http://schemas.microsoft.com/office/powerpoint/2010/main" val="3715210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DD41D1F-248E-49CD-92F0-19E1064A6511}"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68E9744-D36E-4B99-BB18-29A34870CA4D}" type="slidenum">
              <a:rPr lang="ru-RU" smtClean="0"/>
              <a:t>‹#›</a:t>
            </a:fld>
            <a:endParaRPr lang="ru-RU"/>
          </a:p>
        </p:txBody>
      </p:sp>
    </p:spTree>
    <p:extLst>
      <p:ext uri="{BB962C8B-B14F-4D97-AF65-F5344CB8AC3E}">
        <p14:creationId xmlns:p14="http://schemas.microsoft.com/office/powerpoint/2010/main" val="1833517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DD41D1F-248E-49CD-92F0-19E1064A6511}"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68E9744-D36E-4B99-BB18-29A34870CA4D}" type="slidenum">
              <a:rPr lang="ru-RU" smtClean="0"/>
              <a:t>‹#›</a:t>
            </a:fld>
            <a:endParaRPr lang="ru-RU"/>
          </a:p>
        </p:txBody>
      </p:sp>
    </p:spTree>
    <p:extLst>
      <p:ext uri="{BB962C8B-B14F-4D97-AF65-F5344CB8AC3E}">
        <p14:creationId xmlns:p14="http://schemas.microsoft.com/office/powerpoint/2010/main" val="2569932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DD41D1F-248E-49CD-92F0-19E1064A6511}" type="datetimeFigureOut">
              <a:rPr lang="ru-RU" smtClean="0"/>
              <a:t>17.10.2019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68E9744-D36E-4B99-BB18-29A34870CA4D}" type="slidenum">
              <a:rPr lang="ru-RU" smtClean="0"/>
              <a:t>‹#›</a:t>
            </a:fld>
            <a:endParaRPr lang="ru-RU"/>
          </a:p>
        </p:txBody>
      </p:sp>
    </p:spTree>
    <p:extLst>
      <p:ext uri="{BB962C8B-B14F-4D97-AF65-F5344CB8AC3E}">
        <p14:creationId xmlns:p14="http://schemas.microsoft.com/office/powerpoint/2010/main" val="4216876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DD41D1F-248E-49CD-92F0-19E1064A6511}" type="datetimeFigureOut">
              <a:rPr lang="ru-RU" smtClean="0"/>
              <a:t>17.10.2019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68E9744-D36E-4B99-BB18-29A34870CA4D}" type="slidenum">
              <a:rPr lang="ru-RU" smtClean="0"/>
              <a:t>‹#›</a:t>
            </a:fld>
            <a:endParaRPr lang="ru-RU"/>
          </a:p>
        </p:txBody>
      </p:sp>
    </p:spTree>
    <p:extLst>
      <p:ext uri="{BB962C8B-B14F-4D97-AF65-F5344CB8AC3E}">
        <p14:creationId xmlns:p14="http://schemas.microsoft.com/office/powerpoint/2010/main" val="1516501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DD41D1F-248E-49CD-92F0-19E1064A6511}" type="datetimeFigureOut">
              <a:rPr lang="ru-RU" smtClean="0"/>
              <a:t>17.10.2019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68E9744-D36E-4B99-BB18-29A34870CA4D}" type="slidenum">
              <a:rPr lang="ru-RU" smtClean="0"/>
              <a:t>‹#›</a:t>
            </a:fld>
            <a:endParaRPr lang="ru-RU"/>
          </a:p>
        </p:txBody>
      </p:sp>
    </p:spTree>
    <p:extLst>
      <p:ext uri="{BB962C8B-B14F-4D97-AF65-F5344CB8AC3E}">
        <p14:creationId xmlns:p14="http://schemas.microsoft.com/office/powerpoint/2010/main" val="2476974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DD41D1F-248E-49CD-92F0-19E1064A6511}" type="datetimeFigureOut">
              <a:rPr lang="ru-RU" smtClean="0"/>
              <a:t>17.10.2019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68E9744-D36E-4B99-BB18-29A34870CA4D}" type="slidenum">
              <a:rPr lang="ru-RU" smtClean="0"/>
              <a:t>‹#›</a:t>
            </a:fld>
            <a:endParaRPr lang="ru-RU"/>
          </a:p>
        </p:txBody>
      </p:sp>
    </p:spTree>
    <p:extLst>
      <p:ext uri="{BB962C8B-B14F-4D97-AF65-F5344CB8AC3E}">
        <p14:creationId xmlns:p14="http://schemas.microsoft.com/office/powerpoint/2010/main" val="436144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DD41D1F-248E-49CD-92F0-19E1064A6511}" type="datetimeFigureOut">
              <a:rPr lang="ru-RU" smtClean="0"/>
              <a:t>17.10.2019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68E9744-D36E-4B99-BB18-29A34870CA4D}" type="slidenum">
              <a:rPr lang="ru-RU" smtClean="0"/>
              <a:t>‹#›</a:t>
            </a:fld>
            <a:endParaRPr lang="ru-RU"/>
          </a:p>
        </p:txBody>
      </p:sp>
    </p:spTree>
    <p:extLst>
      <p:ext uri="{BB962C8B-B14F-4D97-AF65-F5344CB8AC3E}">
        <p14:creationId xmlns:p14="http://schemas.microsoft.com/office/powerpoint/2010/main" val="1776126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DD41D1F-248E-49CD-92F0-19E1064A6511}" type="datetimeFigureOut">
              <a:rPr lang="ru-RU" smtClean="0"/>
              <a:t>17.10.2019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68E9744-D36E-4B99-BB18-29A34870CA4D}" type="slidenum">
              <a:rPr lang="ru-RU" smtClean="0"/>
              <a:t>‹#›</a:t>
            </a:fld>
            <a:endParaRPr lang="ru-RU"/>
          </a:p>
        </p:txBody>
      </p:sp>
    </p:spTree>
    <p:extLst>
      <p:ext uri="{BB962C8B-B14F-4D97-AF65-F5344CB8AC3E}">
        <p14:creationId xmlns:p14="http://schemas.microsoft.com/office/powerpoint/2010/main" val="1087027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DD41D1F-248E-49CD-92F0-19E1064A6511}"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68E9744-D36E-4B99-BB18-29A34870CA4D}" type="slidenum">
              <a:rPr lang="ru-RU" smtClean="0"/>
              <a:t>‹#›</a:t>
            </a:fld>
            <a:endParaRPr lang="ru-RU"/>
          </a:p>
        </p:txBody>
      </p:sp>
    </p:spTree>
    <p:extLst>
      <p:ext uri="{BB962C8B-B14F-4D97-AF65-F5344CB8AC3E}">
        <p14:creationId xmlns:p14="http://schemas.microsoft.com/office/powerpoint/2010/main" val="167870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DD41D1F-248E-49CD-92F0-19E1064A6511}"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68E9744-D36E-4B99-BB18-29A34870CA4D}" type="slidenum">
              <a:rPr lang="ru-RU" smtClean="0"/>
              <a:t>‹#›</a:t>
            </a:fld>
            <a:endParaRPr lang="ru-RU"/>
          </a:p>
        </p:txBody>
      </p:sp>
    </p:spTree>
    <p:extLst>
      <p:ext uri="{BB962C8B-B14F-4D97-AF65-F5344CB8AC3E}">
        <p14:creationId xmlns:p14="http://schemas.microsoft.com/office/powerpoint/2010/main" val="3038396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D41D1F-248E-49CD-92F0-19E1064A6511}" type="datetimeFigureOut">
              <a:rPr lang="ru-RU" smtClean="0"/>
              <a:t>17.10.2019</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8E9744-D36E-4B99-BB18-29A34870CA4D}" type="slidenum">
              <a:rPr lang="ru-RU" smtClean="0"/>
              <a:t>‹#›</a:t>
            </a:fld>
            <a:endParaRPr lang="ru-RU"/>
          </a:p>
        </p:txBody>
      </p:sp>
    </p:spTree>
    <p:extLst>
      <p:ext uri="{BB962C8B-B14F-4D97-AF65-F5344CB8AC3E}">
        <p14:creationId xmlns:p14="http://schemas.microsoft.com/office/powerpoint/2010/main" val="18879142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4287048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209800" y="1628775"/>
            <a:ext cx="7772400" cy="2808288"/>
          </a:xfrm>
        </p:spPr>
        <p:txBody>
          <a:bodyPr/>
          <a:lstStyle/>
          <a:p>
            <a:pPr eaLnBrk="1" hangingPunct="1"/>
            <a:r>
              <a:rPr lang="kk-KZ" altLang="ru-RU" sz="2400" b="1">
                <a:solidFill>
                  <a:schemeClr val="accent2"/>
                </a:solidFill>
                <a:latin typeface="Times New Roman" panose="02020603050405020304" pitchFamily="18" charset="0"/>
                <a:cs typeface="Times New Roman" panose="02020603050405020304" pitchFamily="18" charset="0"/>
              </a:rPr>
              <a:t>КІРІСПЕ ДӘРІС. </a:t>
            </a:r>
            <a:br>
              <a:rPr lang="kk-KZ" altLang="ru-RU" sz="2400" b="1">
                <a:solidFill>
                  <a:schemeClr val="accent2"/>
                </a:solidFill>
                <a:latin typeface="Times New Roman" panose="02020603050405020304" pitchFamily="18" charset="0"/>
                <a:cs typeface="Times New Roman" panose="02020603050405020304" pitchFamily="18" charset="0"/>
              </a:rPr>
            </a:br>
            <a:r>
              <a:rPr lang="kk-KZ" altLang="ru-RU" sz="2400" b="1">
                <a:solidFill>
                  <a:schemeClr val="accent2"/>
                </a:solidFill>
                <a:latin typeface="Times New Roman" panose="02020603050405020304" pitchFamily="18" charset="0"/>
                <a:cs typeface="Times New Roman" panose="02020603050405020304" pitchFamily="18" charset="0"/>
              </a:rPr>
              <a:t>ЖЕРДІ ҚАШЫҚТЫҚТАН ЗОНДТАУДЫҢ (ЖДЗ) ІЗДЕУ ӘДІСТЕРІН ЖӘНЕ ОБЪЕКТІСІН ЗЕРТТЕУ. ЖЕРДІ ҚАШЫҚТЫҚТАН ЗОНДТАУДЫ ҚОЛДАНУ САЛАСЫ. ЖЕРДІ ҚАШЫҚТЫҚТАН ЗОНДТАУДЫҢ ДАМУЫ ТАРИХИ.</a:t>
            </a:r>
            <a:endParaRPr lang="ru-RU" altLang="ru-RU" sz="2400" b="1">
              <a:solidFill>
                <a:schemeClr val="accent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52822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1992313" y="549276"/>
            <a:ext cx="8229600" cy="6048375"/>
          </a:xfrm>
        </p:spPr>
        <p:txBody>
          <a:bodyPr/>
          <a:lstStyle/>
          <a:p>
            <a:pPr marL="0" indent="0" algn="just">
              <a:lnSpc>
                <a:spcPct val="80000"/>
              </a:lnSpc>
              <a:buNone/>
            </a:pPr>
            <a:r>
              <a:rPr lang="kk-KZ" altLang="ru-RU" sz="2400"/>
              <a:t>       </a:t>
            </a:r>
            <a:r>
              <a:rPr lang="kk-KZ" altLang="ru-RU" sz="2400" b="1">
                <a:solidFill>
                  <a:schemeClr val="accent2"/>
                </a:solidFill>
                <a:latin typeface="Times New Roman" panose="02020603050405020304" pitchFamily="18" charset="0"/>
                <a:cs typeface="Times New Roman" panose="02020603050405020304" pitchFamily="18" charset="0"/>
              </a:rPr>
              <a:t>Жерді қашықтықтан зондтау</a:t>
            </a:r>
            <a:r>
              <a:rPr lang="kk-KZ" altLang="ru-RU" sz="2400">
                <a:latin typeface="Times New Roman" panose="02020603050405020304" pitchFamily="18" charset="0"/>
                <a:cs typeface="Times New Roman" panose="02020603050405020304" pitchFamily="18" charset="0"/>
              </a:rPr>
              <a:t> - жер бетін әр түрлі түсіріс аспаптарымен жабдықталған авиациондық және ғарыштық құралдар арқылы бақылау болып табылады.</a:t>
            </a:r>
            <a:r>
              <a:rPr lang="kk-KZ" altLang="ru-RU" sz="2400"/>
              <a:t> </a:t>
            </a:r>
          </a:p>
          <a:p>
            <a:pPr marL="0" indent="0" algn="just">
              <a:lnSpc>
                <a:spcPct val="80000"/>
              </a:lnSpc>
              <a:buNone/>
            </a:pPr>
            <a:r>
              <a:rPr lang="kk-KZ" altLang="ru-RU" sz="2400">
                <a:solidFill>
                  <a:schemeClr val="accent2"/>
                </a:solidFill>
                <a:latin typeface="Times New Roman" panose="02020603050405020304" pitchFamily="18" charset="0"/>
                <a:cs typeface="Times New Roman" panose="02020603050405020304" pitchFamily="18" charset="0"/>
              </a:rPr>
              <a:t>        </a:t>
            </a:r>
            <a:r>
              <a:rPr lang="kk-KZ" altLang="ru-RU" sz="2400" b="1">
                <a:solidFill>
                  <a:schemeClr val="accent2"/>
                </a:solidFill>
                <a:latin typeface="Times New Roman" panose="02020603050405020304" pitchFamily="18" charset="0"/>
                <a:cs typeface="Times New Roman" panose="02020603050405020304" pitchFamily="18" charset="0"/>
              </a:rPr>
              <a:t>Ғарыштық фотограмметрия</a:t>
            </a:r>
            <a:r>
              <a:rPr lang="kk-KZ" altLang="ru-RU" sz="2400">
                <a:latin typeface="Times New Roman" panose="02020603050405020304" pitchFamily="18" charset="0"/>
                <a:cs typeface="Times New Roman" panose="02020603050405020304" pitchFamily="18" charset="0"/>
              </a:rPr>
              <a:t> деп ғарыштық зерттеулердің даму нәтижесінде пайда болған жаңа ғылымның бағыты.</a:t>
            </a:r>
          </a:p>
          <a:p>
            <a:pPr marL="0" indent="0" algn="just">
              <a:lnSpc>
                <a:spcPct val="80000"/>
              </a:lnSpc>
              <a:buNone/>
            </a:pPr>
            <a:r>
              <a:rPr lang="kk-KZ" altLang="ru-RU" sz="2400">
                <a:latin typeface="Times New Roman" panose="02020603050405020304" pitchFamily="18" charset="0"/>
                <a:cs typeface="Times New Roman" panose="02020603050405020304" pitchFamily="18" charset="0"/>
              </a:rPr>
              <a:t>       Бұл ғылымның негізгі талаптары: ғарыштан алынған суреттер бойынша жерді және серіктерді зерттеу болып табылады. Ғарыштық түсірістердің: жердің кез келген ауданын және басқа да планеталарды түсіру мүмкіндігі, жоғары өнімділігі, яғни бірнеше тәуелік ішінде жасалған жер бетінің суреттерін алу, мәліметтердің жоғары дәлдікті болуы, бір суреттен үлкен көлемді ақпарат алу мүмкіндігі – ғарыштық түсірістердің ең маңызды артықшылықтарының бірі болып табылады.</a:t>
            </a:r>
          </a:p>
          <a:p>
            <a:pPr marL="0" indent="0" algn="just">
              <a:lnSpc>
                <a:spcPct val="80000"/>
              </a:lnSpc>
              <a:buNone/>
            </a:pPr>
            <a:r>
              <a:rPr lang="kk-KZ" altLang="ru-RU" sz="2400">
                <a:latin typeface="Times New Roman" panose="02020603050405020304" pitchFamily="18" charset="0"/>
                <a:cs typeface="Times New Roman" panose="02020603050405020304" pitchFamily="18" charset="0"/>
              </a:rPr>
              <a:t>       Ғарыштық фотограмметрияның негізгі талабы ғарыштан алынған суреттер бойынша Жерді және серіктерді зерттеу болып табылады.</a:t>
            </a:r>
            <a:endParaRPr lang="ru-RU" altLang="ru-RU"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56119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a:xfrm>
            <a:off x="1981200" y="1052513"/>
            <a:ext cx="8229600" cy="5073650"/>
          </a:xfrm>
        </p:spPr>
        <p:txBody>
          <a:bodyPr/>
          <a:lstStyle/>
          <a:p>
            <a:pPr marL="0" indent="457200" algn="just">
              <a:spcBef>
                <a:spcPct val="0"/>
              </a:spcBef>
              <a:buNone/>
            </a:pPr>
            <a:r>
              <a:rPr lang="kk-KZ" altLang="ru-RU" sz="2400" b="1">
                <a:latin typeface="Times New Roman" panose="02020603050405020304" pitchFamily="18" charset="0"/>
                <a:cs typeface="Times New Roman" panose="02020603050405020304" pitchFamily="18" charset="0"/>
              </a:rPr>
              <a:t>Ғарыштық түсірістердің артықшылықтары келесіде:</a:t>
            </a:r>
          </a:p>
          <a:p>
            <a:pPr marL="0" indent="457200" algn="just">
              <a:spcBef>
                <a:spcPct val="0"/>
              </a:spcBef>
            </a:pPr>
            <a:r>
              <a:rPr lang="kk-KZ" altLang="ru-RU" sz="2400">
                <a:latin typeface="Times New Roman" panose="02020603050405020304" pitchFamily="18" charset="0"/>
                <a:cs typeface="Times New Roman" panose="02020603050405020304" pitchFamily="18" charset="0"/>
              </a:rPr>
              <a:t>Жердің кез келген ауданың және басқа да планеталарды түсіру мүмкіндігі;</a:t>
            </a:r>
          </a:p>
          <a:p>
            <a:pPr marL="0" indent="457200" algn="just">
              <a:spcBef>
                <a:spcPct val="0"/>
              </a:spcBef>
            </a:pPr>
            <a:r>
              <a:rPr lang="kk-KZ" altLang="ru-RU" sz="2400">
                <a:latin typeface="Times New Roman" panose="02020603050405020304" pitchFamily="18" charset="0"/>
                <a:cs typeface="Times New Roman" panose="02020603050405020304" pitchFamily="18" charset="0"/>
              </a:rPr>
              <a:t>Жоғары өнімділік, яғни бірнеше тәуелік ішінде Жердің бетінің суреттерін алуға болады;</a:t>
            </a:r>
          </a:p>
          <a:p>
            <a:pPr marL="0" indent="457200" algn="just">
              <a:spcBef>
                <a:spcPct val="0"/>
              </a:spcBef>
            </a:pPr>
            <a:r>
              <a:rPr lang="kk-KZ" altLang="ru-RU" sz="2400">
                <a:latin typeface="Times New Roman" panose="02020603050405020304" pitchFamily="18" charset="0"/>
                <a:cs typeface="Times New Roman" panose="02020603050405020304" pitchFamily="18" charset="0"/>
              </a:rPr>
              <a:t>мәлімет жоғары дәлдікпен алынады;</a:t>
            </a:r>
          </a:p>
          <a:p>
            <a:pPr marL="0" indent="457200" algn="just">
              <a:spcBef>
                <a:spcPct val="0"/>
              </a:spcBef>
            </a:pPr>
            <a:r>
              <a:rPr lang="kk-KZ" altLang="ru-RU" sz="2400">
                <a:latin typeface="Times New Roman" panose="02020603050405020304" pitchFamily="18" charset="0"/>
                <a:cs typeface="Times New Roman" panose="02020603050405020304" pitchFamily="18" charset="0"/>
              </a:rPr>
              <a:t>бір суретте үлкен көлемде мәліметті алуға болады;</a:t>
            </a:r>
          </a:p>
          <a:p>
            <a:pPr marL="0" indent="457200" algn="just">
              <a:spcBef>
                <a:spcPct val="0"/>
              </a:spcBef>
            </a:pPr>
            <a:r>
              <a:rPr lang="kk-KZ" altLang="ru-RU" sz="2400">
                <a:latin typeface="Times New Roman" panose="02020603050405020304" pitchFamily="18" charset="0"/>
                <a:cs typeface="Times New Roman" panose="02020603050405020304" pitchFamily="18" charset="0"/>
              </a:rPr>
              <a:t>факторлық интеграция, яғни  бір учаскені әр түрлі спектірде алуға болады, соның ішінде көрінетін  және инфрақызыл спектірінде;</a:t>
            </a:r>
          </a:p>
          <a:p>
            <a:pPr marL="0" indent="457200" algn="just">
              <a:spcBef>
                <a:spcPct val="0"/>
              </a:spcBef>
            </a:pPr>
            <a:r>
              <a:rPr lang="kk-KZ" altLang="ru-RU" sz="2400">
                <a:latin typeface="Times New Roman" panose="02020603050405020304" pitchFamily="18" charset="0"/>
                <a:cs typeface="Times New Roman" panose="02020603050405020304" pitchFamily="18" charset="0"/>
              </a:rPr>
              <a:t>динамакалық интеграция. Бұл дегеңіміз әр түрлі табиғи құбылыстардың өзгерулерін әртүрлі уақытта алынған суреттер бойынша көруге болады.</a:t>
            </a:r>
            <a:endParaRPr lang="ru-RU" altLang="ru-RU"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61004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1981200" y="908051"/>
            <a:ext cx="8229600" cy="5218113"/>
          </a:xfrm>
        </p:spPr>
        <p:txBody>
          <a:bodyPr/>
          <a:lstStyle/>
          <a:p>
            <a:pPr marL="0" indent="457200" algn="just">
              <a:spcBef>
                <a:spcPct val="0"/>
              </a:spcBef>
              <a:buNone/>
            </a:pPr>
            <a:r>
              <a:rPr lang="kk-KZ" altLang="ru-RU" sz="2400">
                <a:latin typeface="Times New Roman" panose="02020603050405020304" pitchFamily="18" charset="0"/>
                <a:cs typeface="Times New Roman" panose="02020603050405020304" pitchFamily="18" charset="0"/>
              </a:rPr>
              <a:t>Жер бетін картографиялау мақсатында Жердің жасанды серігінде орнатылған фотограмметриялық құрал жабдықтарына жоғары талаптар қойылады.  Олар:</a:t>
            </a:r>
          </a:p>
          <a:p>
            <a:pPr marL="0" indent="457200" algn="just">
              <a:spcBef>
                <a:spcPct val="0"/>
              </a:spcBef>
            </a:pPr>
            <a:r>
              <a:rPr lang="kk-KZ" altLang="ru-RU" sz="2400">
                <a:latin typeface="Times New Roman" panose="02020603050405020304" pitchFamily="18" charset="0"/>
                <a:cs typeface="Times New Roman" panose="02020603050405020304" pitchFamily="18" charset="0"/>
              </a:rPr>
              <a:t>суреттердің геометриялық сапасы тірек торларын құру және жиілету қажет ететін дәлдігін және карталарды, фотокарталарды және фотопландарды құрудың қажетті  дәлдігін қамтамасыз ету керек;</a:t>
            </a:r>
          </a:p>
          <a:p>
            <a:pPr marL="0" indent="457200" algn="just">
              <a:spcBef>
                <a:spcPct val="0"/>
              </a:spcBef>
            </a:pPr>
            <a:r>
              <a:rPr lang="kk-KZ" altLang="ru-RU" sz="2400">
                <a:latin typeface="Times New Roman" panose="02020603050405020304" pitchFamily="18" charset="0"/>
                <a:cs typeface="Times New Roman" panose="02020603050405020304" pitchFamily="18" charset="0"/>
              </a:rPr>
              <a:t> суреттердің масштабы және фотографиялық сапасы картада және фотоқұжаттарда тиісті түрде суреттеуге  жататын объектілерді дешифрлеу мүмкіндігін қамтамасыз ету керек;</a:t>
            </a:r>
          </a:p>
          <a:p>
            <a:pPr marL="0" indent="457200" algn="just">
              <a:spcBef>
                <a:spcPct val="0"/>
              </a:spcBef>
            </a:pPr>
            <a:r>
              <a:rPr lang="kk-KZ" altLang="ru-RU" sz="2400">
                <a:latin typeface="Times New Roman" panose="02020603050405020304" pitchFamily="18" charset="0"/>
                <a:cs typeface="Times New Roman" panose="02020603050405020304" pitchFamily="18" charset="0"/>
              </a:rPr>
              <a:t>суретке түсіру процесінде суреттерді сыртқы бағаттау элементтерін анықтау қажет.</a:t>
            </a:r>
            <a:endParaRPr lang="ru-RU" altLang="ru-RU"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46655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idx="1"/>
          </p:nvPr>
        </p:nvSpPr>
        <p:spPr>
          <a:xfrm>
            <a:off x="1847850" y="333375"/>
            <a:ext cx="8229600" cy="2374900"/>
          </a:xfrm>
        </p:spPr>
        <p:txBody>
          <a:bodyPr>
            <a:normAutofit lnSpcReduction="10000"/>
          </a:bodyPr>
          <a:lstStyle/>
          <a:p>
            <a:pPr algn="just">
              <a:lnSpc>
                <a:spcPct val="80000"/>
              </a:lnSpc>
              <a:buFontTx/>
              <a:buNone/>
            </a:pPr>
            <a:r>
              <a:rPr lang="kk-KZ" altLang="ru-RU"/>
              <a:t>          </a:t>
            </a:r>
            <a:r>
              <a:rPr lang="kk-KZ" altLang="ru-RU">
                <a:latin typeface="Times New Roman" panose="02020603050405020304" pitchFamily="18" charset="0"/>
                <a:cs typeface="Times New Roman" panose="02020603050405020304" pitchFamily="18" charset="0"/>
              </a:rPr>
              <a:t>Жердi қашықтықтан зондылаудың материалдарына жататындар:</a:t>
            </a:r>
          </a:p>
          <a:p>
            <a:pPr algn="just">
              <a:lnSpc>
                <a:spcPct val="80000"/>
              </a:lnSpc>
            </a:pPr>
            <a:r>
              <a:rPr lang="kk-KZ" altLang="ru-RU">
                <a:latin typeface="Times New Roman" panose="02020603050405020304" pitchFamily="18" charset="0"/>
                <a:cs typeface="Times New Roman" panose="02020603050405020304" pitchFamily="18" charset="0"/>
              </a:rPr>
              <a:t>Ғарыш негіздеуінің сақтаушыларымен алынатын мәліметтер:</a:t>
            </a:r>
            <a:endParaRPr lang="ru-RU" altLang="ru-RU">
              <a:latin typeface="Times New Roman" panose="02020603050405020304" pitchFamily="18" charset="0"/>
              <a:cs typeface="Times New Roman" panose="02020603050405020304" pitchFamily="18" charset="0"/>
            </a:endParaRPr>
          </a:p>
          <a:p>
            <a:pPr algn="just">
              <a:lnSpc>
                <a:spcPct val="80000"/>
              </a:lnSpc>
            </a:pPr>
            <a:r>
              <a:rPr lang="ru-RU" altLang="ru-RU">
                <a:latin typeface="Times New Roman" panose="02020603050405020304" pitchFamily="18" charset="0"/>
                <a:cs typeface="Times New Roman" panose="02020603050405020304" pitchFamily="18" charset="0"/>
              </a:rPr>
              <a:t>ұшуды меңгеретiн орбиталық станциялар </a:t>
            </a:r>
            <a:r>
              <a:rPr lang="kk-KZ" altLang="ru-RU">
                <a:latin typeface="Times New Roman" panose="02020603050405020304" pitchFamily="18" charset="0"/>
                <a:cs typeface="Times New Roman" panose="02020603050405020304" pitchFamily="18" charset="0"/>
              </a:rPr>
              <a:t>(сурет 1);</a:t>
            </a:r>
          </a:p>
        </p:txBody>
      </p:sp>
      <p:pic>
        <p:nvPicPr>
          <p:cNvPr id="6147" name="Picture 3" descr="Описание: пилотируемая орбитальная станция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0739" y="2924175"/>
            <a:ext cx="3457575" cy="283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2" descr="Описание: пилотируемая орбитальная станция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9063" y="2957513"/>
            <a:ext cx="3167062" cy="276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0077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3" descr="Описание: шаттл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8989" y="2133600"/>
            <a:ext cx="3887787" cy="322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4" descr="Описание: шаттл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7439" y="2133601"/>
            <a:ext cx="4105275" cy="336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ctangle 5"/>
          <p:cNvSpPr>
            <a:spLocks noChangeArrowheads="1"/>
          </p:cNvSpPr>
          <p:nvPr/>
        </p:nvSpPr>
        <p:spPr bwMode="auto">
          <a:xfrm>
            <a:off x="1524001" y="12678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ru-RU" altLang="ru-RU" sz="1800"/>
          </a:p>
        </p:txBody>
      </p:sp>
      <p:sp>
        <p:nvSpPr>
          <p:cNvPr id="7173" name="Rectangle 6"/>
          <p:cNvSpPr>
            <a:spLocks noChangeArrowheads="1"/>
          </p:cNvSpPr>
          <p:nvPr/>
        </p:nvSpPr>
        <p:spPr bwMode="auto">
          <a:xfrm>
            <a:off x="2063750" y="3271838"/>
            <a:ext cx="7175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eaLnBrk="1" hangingPunct="1">
              <a:spcBef>
                <a:spcPct val="0"/>
              </a:spcBef>
              <a:buFontTx/>
              <a:buNone/>
            </a:pPr>
            <a:r>
              <a:rPr lang="ru-RU" altLang="ru-RU" sz="1400">
                <a:latin typeface="Times New Roman" panose="02020603050405020304" pitchFamily="18" charset="0"/>
                <a:ea typeface="Calibri" panose="020F0502020204030204" pitchFamily="34" charset="0"/>
                <a:cs typeface="Times New Roman" panose="02020603050405020304" pitchFamily="18" charset="0"/>
              </a:rPr>
              <a:t>            </a:t>
            </a:r>
            <a:endParaRPr lang="ru-RU" altLang="ru-RU" sz="1800">
              <a:ea typeface="Calibri" panose="020F0502020204030204" pitchFamily="34" charset="0"/>
              <a:cs typeface="Times New Roman" panose="02020603050405020304" pitchFamily="18" charset="0"/>
            </a:endParaRPr>
          </a:p>
        </p:txBody>
      </p:sp>
      <p:sp>
        <p:nvSpPr>
          <p:cNvPr id="7174" name="Прямоугольник 1"/>
          <p:cNvSpPr>
            <a:spLocks noChangeArrowheads="1"/>
          </p:cNvSpPr>
          <p:nvPr/>
        </p:nvSpPr>
        <p:spPr bwMode="auto">
          <a:xfrm>
            <a:off x="2279650" y="330200"/>
            <a:ext cx="7848600"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eaLnBrk="1" hangingPunct="1">
              <a:lnSpc>
                <a:spcPct val="80000"/>
              </a:lnSpc>
              <a:spcBef>
                <a:spcPct val="0"/>
              </a:spcBef>
              <a:buFontTx/>
              <a:buNone/>
            </a:pPr>
            <a:r>
              <a:rPr lang="kk-KZ" altLang="ru-RU" sz="2800">
                <a:latin typeface="Times New Roman" panose="02020603050405020304" pitchFamily="18" charset="0"/>
                <a:cs typeface="Times New Roman" panose="02020603050405020304" pitchFamily="18" charset="0"/>
              </a:rPr>
              <a:t>- көп рет қолдануға арналған </a:t>
            </a:r>
            <a:r>
              <a:rPr lang="ru-RU" altLang="ru-RU" sz="2800">
                <a:latin typeface="Times New Roman" panose="02020603050405020304" pitchFamily="18" charset="0"/>
                <a:cs typeface="Times New Roman" panose="02020603050405020304" pitchFamily="18" charset="0"/>
              </a:rPr>
              <a:t>«ШАТТЛ»</a:t>
            </a:r>
            <a:r>
              <a:rPr lang="kk-KZ" altLang="ru-RU" sz="2800">
                <a:latin typeface="Times New Roman" panose="02020603050405020304" pitchFamily="18" charset="0"/>
                <a:cs typeface="Times New Roman" panose="02020603050405020304" pitchFamily="18" charset="0"/>
              </a:rPr>
              <a:t> түріндегі кемелер (сурет 2)</a:t>
            </a:r>
            <a:r>
              <a:rPr lang="ru-RU" altLang="ru-RU" sz="180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51509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6" descr="Описание: автономные спутниковые съемочные системы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826" y="2381251"/>
            <a:ext cx="2646363" cy="266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4" descr="Описание: G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3114" y="2381250"/>
            <a:ext cx="2505075"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5" descr="Описание: автономные спутниковые съемочные системы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9014" y="2165351"/>
            <a:ext cx="2676525"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Rectangle 6"/>
          <p:cNvSpPr>
            <a:spLocks noChangeArrowheads="1"/>
          </p:cNvSpPr>
          <p:nvPr/>
        </p:nvSpPr>
        <p:spPr bwMode="auto">
          <a:xfrm>
            <a:off x="2333626" y="958851"/>
            <a:ext cx="7650163" cy="43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eaLnBrk="1" hangingPunct="1">
              <a:lnSpc>
                <a:spcPct val="80000"/>
              </a:lnSpc>
              <a:spcBef>
                <a:spcPct val="0"/>
              </a:spcBef>
              <a:buFontTx/>
              <a:buNone/>
            </a:pPr>
            <a:r>
              <a:rPr lang="ru-RU" altLang="ru-RU" sz="2800">
                <a:latin typeface="Times New Roman" panose="02020603050405020304" pitchFamily="18" charset="0"/>
                <a:cs typeface="Times New Roman" panose="02020603050405020304" pitchFamily="18" charset="0"/>
              </a:rPr>
              <a:t>- автономды </a:t>
            </a:r>
            <a:r>
              <a:rPr lang="kk-KZ" altLang="ru-RU" sz="2800">
                <a:latin typeface="Times New Roman" panose="02020603050405020304" pitchFamily="18" charset="0"/>
                <a:cs typeface="Times New Roman" panose="02020603050405020304" pitchFamily="18" charset="0"/>
              </a:rPr>
              <a:t>серік</a:t>
            </a:r>
            <a:r>
              <a:rPr lang="ru-RU" altLang="ru-RU" sz="2800">
                <a:latin typeface="Times New Roman" panose="02020603050405020304" pitchFamily="18" charset="0"/>
                <a:cs typeface="Times New Roman" panose="02020603050405020304" pitchFamily="18" charset="0"/>
              </a:rPr>
              <a:t>тi</a:t>
            </a:r>
            <a:r>
              <a:rPr lang="kk-KZ" altLang="ru-RU" sz="2800">
                <a:latin typeface="Times New Roman" panose="02020603050405020304" pitchFamily="18" charset="0"/>
                <a:cs typeface="Times New Roman" panose="02020603050405020304" pitchFamily="18" charset="0"/>
              </a:rPr>
              <a:t>к</a:t>
            </a:r>
            <a:r>
              <a:rPr lang="ru-RU" altLang="ru-RU" sz="2800">
                <a:latin typeface="Times New Roman" panose="02020603050405020304" pitchFamily="18" charset="0"/>
                <a:cs typeface="Times New Roman" panose="02020603050405020304" pitchFamily="18" charset="0"/>
              </a:rPr>
              <a:t> түсiру жүйелерi</a:t>
            </a:r>
            <a:r>
              <a:rPr lang="kk-KZ" altLang="ru-RU" sz="2800">
                <a:latin typeface="Times New Roman" panose="02020603050405020304" pitchFamily="18" charset="0"/>
                <a:cs typeface="Times New Roman" panose="02020603050405020304" pitchFamily="18" charset="0"/>
              </a:rPr>
              <a:t> (сурет 3)</a:t>
            </a:r>
            <a:r>
              <a:rPr lang="ru-RU" altLang="ru-RU" sz="1800">
                <a:latin typeface="Times New Roman" panose="02020603050405020304" pitchFamily="18" charset="0"/>
                <a:cs typeface="Times New Roman" panose="02020603050405020304" pitchFamily="18" charset="0"/>
              </a:rPr>
              <a:t>.</a:t>
            </a:r>
          </a:p>
        </p:txBody>
      </p:sp>
      <p:sp>
        <p:nvSpPr>
          <p:cNvPr id="8198" name="Rectangle 7"/>
          <p:cNvSpPr>
            <a:spLocks noChangeArrowheads="1"/>
          </p:cNvSpPr>
          <p:nvPr/>
        </p:nvSpPr>
        <p:spPr bwMode="auto">
          <a:xfrm>
            <a:off x="2063750" y="2076450"/>
            <a:ext cx="5397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ru-RU" altLang="ru-RU" sz="1400">
                <a:latin typeface="Times New Roman" panose="02020603050405020304" pitchFamily="18" charset="0"/>
                <a:ea typeface="Calibri" panose="020F0502020204030204" pitchFamily="34" charset="0"/>
                <a:cs typeface="Times New Roman" panose="02020603050405020304" pitchFamily="18" charset="0"/>
              </a:rPr>
              <a:t>        </a:t>
            </a:r>
            <a:endParaRPr lang="ru-RU" altLang="ru-RU" sz="1800">
              <a:ea typeface="Calibri" panose="020F0502020204030204" pitchFamily="34" charset="0"/>
              <a:cs typeface="Times New Roman" panose="02020603050405020304" pitchFamily="18" charset="0"/>
            </a:endParaRPr>
          </a:p>
        </p:txBody>
      </p:sp>
      <p:sp>
        <p:nvSpPr>
          <p:cNvPr id="8199" name="Rectangle 8"/>
          <p:cNvSpPr>
            <a:spLocks noChangeArrowheads="1"/>
          </p:cNvSpPr>
          <p:nvPr/>
        </p:nvSpPr>
        <p:spPr bwMode="auto">
          <a:xfrm>
            <a:off x="2063750" y="3781425"/>
            <a:ext cx="3619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ru-RU" altLang="ru-RU" sz="1400">
                <a:latin typeface="Times New Roman" panose="02020603050405020304" pitchFamily="18" charset="0"/>
                <a:ea typeface="Calibri" panose="020F0502020204030204" pitchFamily="34" charset="0"/>
                <a:cs typeface="Times New Roman" panose="02020603050405020304" pitchFamily="18" charset="0"/>
              </a:rPr>
              <a:t>    </a:t>
            </a:r>
            <a:endParaRPr lang="ru-RU" altLang="ru-RU" sz="180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77292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Объект 2"/>
          <p:cNvSpPr>
            <a:spLocks noGrp="1"/>
          </p:cNvSpPr>
          <p:nvPr>
            <p:ph idx="1"/>
          </p:nvPr>
        </p:nvSpPr>
        <p:spPr/>
        <p:txBody>
          <a:bodyPr/>
          <a:lstStyle/>
          <a:p>
            <a:pPr algn="just">
              <a:lnSpc>
                <a:spcPct val="80000"/>
              </a:lnSpc>
            </a:pPr>
            <a:r>
              <a:rPr lang="ru-RU" altLang="ru-RU" smtClean="0">
                <a:latin typeface="Times New Roman" panose="02020603050405020304" pitchFamily="18" charset="0"/>
                <a:cs typeface="Times New Roman" panose="02020603050405020304" pitchFamily="18" charset="0"/>
              </a:rPr>
              <a:t>Авиация негiзiнде алынатын мәлiметтер:</a:t>
            </a:r>
            <a:endParaRPr lang="kk-KZ" altLang="ru-RU" smtClean="0">
              <a:latin typeface="Times New Roman" panose="02020603050405020304" pitchFamily="18" charset="0"/>
              <a:cs typeface="Times New Roman" panose="02020603050405020304" pitchFamily="18" charset="0"/>
            </a:endParaRPr>
          </a:p>
          <a:p>
            <a:pPr algn="just">
              <a:lnSpc>
                <a:spcPct val="80000"/>
              </a:lnSpc>
            </a:pPr>
            <a:r>
              <a:rPr lang="kk-KZ" altLang="ru-RU" smtClean="0">
                <a:latin typeface="Times New Roman" panose="02020603050405020304" pitchFamily="18" charset="0"/>
                <a:cs typeface="Times New Roman" panose="02020603050405020304" pitchFamily="18" charset="0"/>
              </a:rPr>
              <a:t>ұшақтар</a:t>
            </a:r>
            <a:r>
              <a:rPr lang="ru-RU" altLang="ru-RU" smtClean="0">
                <a:latin typeface="Times New Roman" panose="02020603050405020304" pitchFamily="18" charset="0"/>
                <a:cs typeface="Times New Roman" panose="02020603050405020304" pitchFamily="18" charset="0"/>
              </a:rPr>
              <a:t>;</a:t>
            </a:r>
            <a:endParaRPr lang="kk-KZ" altLang="ru-RU" smtClean="0">
              <a:latin typeface="Times New Roman" panose="02020603050405020304" pitchFamily="18" charset="0"/>
              <a:cs typeface="Times New Roman" panose="02020603050405020304" pitchFamily="18" charset="0"/>
            </a:endParaRPr>
          </a:p>
          <a:p>
            <a:pPr algn="just">
              <a:lnSpc>
                <a:spcPct val="80000"/>
              </a:lnSpc>
            </a:pPr>
            <a:r>
              <a:rPr lang="kk-KZ" altLang="ru-RU" smtClean="0">
                <a:latin typeface="Times New Roman" panose="02020603050405020304" pitchFamily="18" charset="0"/>
                <a:cs typeface="Times New Roman" panose="02020603050405020304" pitchFamily="18" charset="0"/>
              </a:rPr>
              <a:t>тікұшақтар</a:t>
            </a:r>
            <a:r>
              <a:rPr lang="ru-RU" altLang="ru-RU" smtClean="0">
                <a:latin typeface="Times New Roman" panose="02020603050405020304" pitchFamily="18" charset="0"/>
                <a:cs typeface="Times New Roman" panose="02020603050405020304" pitchFamily="18" charset="0"/>
              </a:rPr>
              <a:t>;</a:t>
            </a:r>
            <a:endParaRPr lang="kk-KZ" altLang="ru-RU" smtClean="0">
              <a:latin typeface="Times New Roman" panose="02020603050405020304" pitchFamily="18" charset="0"/>
              <a:cs typeface="Times New Roman" panose="02020603050405020304" pitchFamily="18" charset="0"/>
            </a:endParaRPr>
          </a:p>
          <a:p>
            <a:pPr algn="just">
              <a:lnSpc>
                <a:spcPct val="80000"/>
              </a:lnSpc>
            </a:pPr>
            <a:r>
              <a:rPr lang="kk-KZ" altLang="ru-RU" smtClean="0">
                <a:latin typeface="Times New Roman" panose="02020603050405020304" pitchFamily="18" charset="0"/>
                <a:cs typeface="Times New Roman" panose="02020603050405020304" pitchFamily="18" charset="0"/>
              </a:rPr>
              <a:t>микроавиациялық радио арқылы басқарылатын аппараттар.</a:t>
            </a:r>
            <a:endParaRPr lang="ru-RU" altLang="ru-RU" smtClean="0">
              <a:latin typeface="Times New Roman" panose="02020603050405020304" pitchFamily="18" charset="0"/>
              <a:cs typeface="Times New Roman" panose="02020603050405020304" pitchFamily="18" charset="0"/>
            </a:endParaRPr>
          </a:p>
          <a:p>
            <a:endParaRPr lang="ru-RU" altLang="ru-RU" smtClean="0"/>
          </a:p>
        </p:txBody>
      </p:sp>
    </p:spTree>
    <p:extLst>
      <p:ext uri="{BB962C8B-B14F-4D97-AF65-F5344CB8AC3E}">
        <p14:creationId xmlns:p14="http://schemas.microsoft.com/office/powerpoint/2010/main" val="588684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p:cNvSpPr txBox="1">
            <a:spLocks/>
          </p:cNvSpPr>
          <p:nvPr/>
        </p:nvSpPr>
        <p:spPr bwMode="auto">
          <a:xfrm>
            <a:off x="1847851" y="117476"/>
            <a:ext cx="856932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ru-RU" altLang="ru-RU" sz="2000" b="1"/>
              <a:t>ЖЕРД</a:t>
            </a:r>
            <a:r>
              <a:rPr lang="kk-KZ" altLang="ru-RU" sz="2000" b="1"/>
              <a:t>І ҚАШЫҚТЫҚАН ЗОНДТАУ</a:t>
            </a:r>
            <a:endParaRPr lang="ru-RU" altLang="ru-RU" sz="2000" b="1"/>
          </a:p>
        </p:txBody>
      </p:sp>
      <p:sp>
        <p:nvSpPr>
          <p:cNvPr id="10243" name="Прямоугольник 1"/>
          <p:cNvSpPr>
            <a:spLocks noChangeArrowheads="1"/>
          </p:cNvSpPr>
          <p:nvPr/>
        </p:nvSpPr>
        <p:spPr bwMode="auto">
          <a:xfrm>
            <a:off x="1847851" y="765176"/>
            <a:ext cx="8424863"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eaLnBrk="1">
              <a:spcBef>
                <a:spcPct val="0"/>
              </a:spcBef>
              <a:buFontTx/>
              <a:buNone/>
            </a:pPr>
            <a:r>
              <a:rPr lang="ru-RU" altLang="ru-RU" sz="1800" b="1" u="sng"/>
              <a:t>Қашықтықтан зондтау</a:t>
            </a:r>
            <a:r>
              <a:rPr lang="ru-RU" altLang="ru-RU" sz="1800" b="1"/>
              <a:t> </a:t>
            </a:r>
            <a:r>
              <a:rPr lang="ru-RU" altLang="ru-RU" sz="1800"/>
              <a:t>– бұл әр түрлі әдістермен жердің беті және оның бетіндегі құрылыстар туралы мәліметтерді алу .</a:t>
            </a:r>
          </a:p>
          <a:p>
            <a:pPr algn="just" eaLnBrk="1">
              <a:spcBef>
                <a:spcPct val="0"/>
              </a:spcBef>
              <a:buFontTx/>
              <a:buNone/>
            </a:pPr>
            <a:r>
              <a:rPr lang="kk-KZ" altLang="ru-RU" sz="1800"/>
              <a:t>Қашықтық зондтауда көбінесе ауадан немесе ғарыштан алынған жердің бетінің сурет алу әдісі </a:t>
            </a:r>
            <a:r>
              <a:rPr lang="en-US" altLang="ru-RU" sz="1800"/>
              <a:t>,</a:t>
            </a:r>
            <a:r>
              <a:rPr lang="kk-KZ" altLang="ru-RU" sz="1800"/>
              <a:t> яғни белгілі бір ауданның электро-магниттік әдіс бойынша суреттерді алуға болады.</a:t>
            </a:r>
            <a:endParaRPr lang="ru-RU" altLang="ru-RU" sz="1800"/>
          </a:p>
        </p:txBody>
      </p:sp>
      <p:sp>
        <p:nvSpPr>
          <p:cNvPr id="10244" name="Прямоугольник 1"/>
          <p:cNvSpPr>
            <a:spLocks noChangeArrowheads="1"/>
          </p:cNvSpPr>
          <p:nvPr/>
        </p:nvSpPr>
        <p:spPr bwMode="auto">
          <a:xfrm>
            <a:off x="1919289" y="2492376"/>
            <a:ext cx="8351837" cy="366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eaLnBrk="1">
              <a:spcBef>
                <a:spcPct val="0"/>
              </a:spcBef>
              <a:buFontTx/>
              <a:buNone/>
            </a:pPr>
            <a:r>
              <a:rPr lang="ru-RU" altLang="ru-RU" sz="1800" b="1" u="sng"/>
              <a:t>Жерді қашықтықтан зондтауды әдістердің ар</a:t>
            </a:r>
            <a:r>
              <a:rPr lang="kk-KZ" altLang="ru-RU" sz="1800" b="1" u="sng"/>
              <a:t>тықшылықтары</a:t>
            </a:r>
            <a:r>
              <a:rPr lang="ru-RU" altLang="ru-RU" sz="1800" b="1"/>
              <a:t>:</a:t>
            </a:r>
            <a:endParaRPr lang="ru-RU" altLang="ru-RU" sz="2000"/>
          </a:p>
          <a:p>
            <a:pPr lvl="1" algn="just" eaLnBrk="1" hangingPunct="1">
              <a:spcBef>
                <a:spcPct val="0"/>
              </a:spcBef>
              <a:buFont typeface="Arial" panose="020B0604020202020204" pitchFamily="34" charset="0"/>
              <a:buChar char="•"/>
            </a:pPr>
            <a:r>
              <a:rPr lang="ru-RU" altLang="ru-RU" sz="1800"/>
              <a:t>Түсірістер қазіргі заманда кеңнінен қолданылады </a:t>
            </a:r>
            <a:r>
              <a:rPr lang="en-US" altLang="ru-RU" sz="1800"/>
              <a:t>(</a:t>
            </a:r>
            <a:r>
              <a:rPr lang="kk-KZ" altLang="ru-RU" sz="1800"/>
              <a:t>көптеген картографиялық мәліметтер ескірген</a:t>
            </a:r>
            <a:r>
              <a:rPr lang="ru-RU" altLang="ru-RU" sz="1800"/>
              <a:t>);</a:t>
            </a:r>
          </a:p>
          <a:p>
            <a:pPr lvl="1" algn="just" eaLnBrk="1" hangingPunct="1">
              <a:spcBef>
                <a:spcPct val="0"/>
              </a:spcBef>
              <a:buFont typeface="Arial" panose="020B0604020202020204" pitchFamily="34" charset="0"/>
              <a:buChar char="•"/>
            </a:pPr>
            <a:r>
              <a:rPr lang="ru-RU" altLang="ru-RU" sz="1800"/>
              <a:t>Мәліметтерді жоғарғы дәрежеде және лезде алу;</a:t>
            </a:r>
          </a:p>
          <a:p>
            <a:pPr lvl="1" algn="just" eaLnBrk="1" hangingPunct="1">
              <a:spcBef>
                <a:spcPct val="0"/>
              </a:spcBef>
              <a:buFont typeface="Arial" panose="020B0604020202020204" pitchFamily="34" charset="0"/>
              <a:buChar char="•"/>
            </a:pPr>
            <a:r>
              <a:rPr lang="ru-RU" altLang="ru-RU" sz="1800"/>
              <a:t> GPS – технологиясын қолдану арқылы мәліметтер жоғарғы дәрежеде өңделеді;</a:t>
            </a:r>
          </a:p>
          <a:p>
            <a:pPr lvl="1" algn="just" eaLnBrk="1" hangingPunct="1">
              <a:spcBef>
                <a:spcPct val="0"/>
              </a:spcBef>
              <a:buFont typeface="Arial" panose="020B0604020202020204" pitchFamily="34" charset="0"/>
              <a:buChar char="•"/>
            </a:pPr>
            <a:r>
              <a:rPr lang="ru-RU" altLang="ru-RU" sz="1800"/>
              <a:t>  Спектрозональды, инфрақызыл және радарлы түсірісті қолдану арқылы қарапайым суретте көрінбейтін детальдарды көруге мүмкіндік алады;</a:t>
            </a:r>
          </a:p>
          <a:p>
            <a:pPr lvl="1" algn="just" eaLnBrk="1" hangingPunct="1">
              <a:spcBef>
                <a:spcPct val="0"/>
              </a:spcBef>
              <a:buFont typeface="Arial" panose="020B0604020202020204" pitchFamily="34" charset="0"/>
              <a:buChar char="•"/>
            </a:pPr>
            <a:r>
              <a:rPr lang="ru-RU" altLang="ru-RU" sz="1800"/>
              <a:t>Экономды (ЖҚЗ –дан мәлімет алу әлде қайда бағасы төмен болып келеді);</a:t>
            </a:r>
          </a:p>
          <a:p>
            <a:pPr lvl="1" algn="just" eaLnBrk="1" hangingPunct="1">
              <a:spcBef>
                <a:spcPct val="0"/>
              </a:spcBef>
              <a:buFont typeface="Arial" panose="020B0604020202020204" pitchFamily="34" charset="0"/>
              <a:buChar char="•"/>
            </a:pPr>
            <a:r>
              <a:rPr lang="kk-KZ" altLang="ru-RU" sz="1800"/>
              <a:t>Стереорежимді зондтаудың әдісін қолдану арқылы аумақтың үшеселік моделін алуға мүмкіндік алады</a:t>
            </a:r>
            <a:endParaRPr lang="ru-RU" altLang="ru-RU" sz="1800"/>
          </a:p>
        </p:txBody>
      </p:sp>
    </p:spTree>
    <p:extLst>
      <p:ext uri="{BB962C8B-B14F-4D97-AF65-F5344CB8AC3E}">
        <p14:creationId xmlns:p14="http://schemas.microsoft.com/office/powerpoint/2010/main" val="38418799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txBox="1">
            <a:spLocks/>
          </p:cNvSpPr>
          <p:nvPr/>
        </p:nvSpPr>
        <p:spPr bwMode="auto">
          <a:xfrm>
            <a:off x="1847851" y="44451"/>
            <a:ext cx="856932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ru-RU" altLang="ru-RU" sz="2000"/>
              <a:t>Жерді қашықтықтан зондтау мәліметтерін алу үшін түсіріс түрлері:</a:t>
            </a:r>
          </a:p>
        </p:txBody>
      </p:sp>
      <p:sp>
        <p:nvSpPr>
          <p:cNvPr id="11267" name="Прямоугольник 2"/>
          <p:cNvSpPr>
            <a:spLocks noChangeArrowheads="1"/>
          </p:cNvSpPr>
          <p:nvPr/>
        </p:nvSpPr>
        <p:spPr bwMode="auto">
          <a:xfrm>
            <a:off x="1979613" y="3579813"/>
            <a:ext cx="8208962" cy="288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r>
              <a:rPr lang="kk-KZ" altLang="ru-RU" sz="1600" b="1"/>
              <a:t>Ғарыштық түсіру</a:t>
            </a:r>
            <a:r>
              <a:rPr lang="ru-RU" altLang="ru-RU" sz="1600" b="1"/>
              <a:t> (фотог</a:t>
            </a:r>
            <a:r>
              <a:rPr lang="kk-KZ" altLang="ru-RU" sz="1600" b="1"/>
              <a:t>рафиялық және электронды-оптикалық</a:t>
            </a:r>
            <a:r>
              <a:rPr lang="ru-RU" altLang="ru-RU" sz="1600" b="1"/>
              <a:t>):</a:t>
            </a:r>
            <a:endParaRPr lang="ru-RU" altLang="ru-RU" sz="1600"/>
          </a:p>
          <a:p>
            <a:pPr lvl="1" algn="just"/>
            <a:r>
              <a:rPr lang="ru-RU" altLang="ru-RU" sz="1600"/>
              <a:t>панхрома</a:t>
            </a:r>
            <a:r>
              <a:rPr lang="kk-KZ" altLang="ru-RU" sz="1600"/>
              <a:t>ттық</a:t>
            </a:r>
            <a:r>
              <a:rPr lang="ru-RU" altLang="ru-RU" sz="1600"/>
              <a:t> (</a:t>
            </a:r>
            <a:r>
              <a:rPr lang="kk-KZ" altLang="ru-RU" sz="1600"/>
              <a:t>көбіне бір кеңейтілген көрінетін участкі спектрінде</a:t>
            </a:r>
            <a:r>
              <a:rPr lang="ru-RU" altLang="ru-RU" sz="1600"/>
              <a:t>) – </a:t>
            </a:r>
            <a:r>
              <a:rPr lang="kk-KZ" altLang="ru-RU" sz="1600"/>
              <a:t>қара ала түсірілімнің қарапайым мысалы;</a:t>
            </a:r>
            <a:endParaRPr lang="ru-RU" altLang="ru-RU" sz="1600"/>
          </a:p>
          <a:p>
            <a:pPr lvl="1" algn="just"/>
            <a:r>
              <a:rPr lang="kk-KZ" altLang="ru-RU" sz="1600"/>
              <a:t>түрлі-түсті</a:t>
            </a:r>
            <a:r>
              <a:rPr lang="ru-RU" altLang="ru-RU" sz="1600"/>
              <a:t> (</a:t>
            </a:r>
            <a:r>
              <a:rPr lang="kk-KZ" altLang="ru-RU" sz="1600"/>
              <a:t>түсірілім бірнеше, көбіне бір жүктеушінің нақты түсінде</a:t>
            </a:r>
            <a:r>
              <a:rPr lang="ru-RU" altLang="ru-RU" sz="1600"/>
              <a:t>);</a:t>
            </a:r>
          </a:p>
          <a:p>
            <a:pPr lvl="1" algn="just"/>
            <a:r>
              <a:rPr lang="kk-KZ" altLang="ru-RU" sz="1600"/>
              <a:t>көпзоналы</a:t>
            </a:r>
            <a:r>
              <a:rPr lang="ru-RU" altLang="ru-RU" sz="1600"/>
              <a:t> (</a:t>
            </a:r>
            <a:r>
              <a:rPr lang="kk-KZ" altLang="ru-RU" sz="1600"/>
              <a:t>бір уақытта</a:t>
            </a:r>
            <a:r>
              <a:rPr lang="ru-RU" altLang="ru-RU" sz="1600"/>
              <a:t>,</a:t>
            </a:r>
            <a:r>
              <a:rPr lang="kk-KZ" altLang="ru-RU" sz="1600"/>
              <a:t> бірақ әртүрлі спектр зоналарындағы жеке көрініс фиксациясы</a:t>
            </a:r>
            <a:r>
              <a:rPr lang="ru-RU" altLang="ru-RU" sz="1600"/>
              <a:t>);</a:t>
            </a:r>
          </a:p>
          <a:p>
            <a:pPr lvl="1" algn="just"/>
            <a:r>
              <a:rPr lang="ru-RU" altLang="ru-RU" sz="1600"/>
              <a:t>ра</a:t>
            </a:r>
            <a:r>
              <a:rPr lang="kk-KZ" altLang="ru-RU" sz="1600"/>
              <a:t>дарлы</a:t>
            </a:r>
            <a:r>
              <a:rPr lang="ru-RU" altLang="ru-RU" sz="1600"/>
              <a:t> (радиолокаци</a:t>
            </a:r>
            <a:r>
              <a:rPr lang="kk-KZ" altLang="ru-RU" sz="1600"/>
              <a:t>ялық</a:t>
            </a:r>
            <a:r>
              <a:rPr lang="ru-RU" altLang="ru-RU" sz="1600"/>
              <a:t>);</a:t>
            </a:r>
          </a:p>
          <a:p>
            <a:pPr algn="just"/>
            <a:r>
              <a:rPr lang="ru-RU" altLang="ru-RU" sz="1600" b="1"/>
              <a:t>Аэрофото</a:t>
            </a:r>
            <a:r>
              <a:rPr lang="kk-KZ" altLang="ru-RU" sz="1600" b="1"/>
              <a:t>түсіріс</a:t>
            </a:r>
            <a:r>
              <a:rPr lang="ru-RU" altLang="ru-RU" sz="1600" b="1"/>
              <a:t>(фотогра</a:t>
            </a:r>
            <a:r>
              <a:rPr lang="kk-KZ" altLang="ru-RU" sz="1600" b="1"/>
              <a:t>фиялық және электронды-оптикалық</a:t>
            </a:r>
            <a:r>
              <a:rPr lang="ru-RU" altLang="ru-RU" sz="1600" b="1"/>
              <a:t>):</a:t>
            </a:r>
            <a:endParaRPr lang="ru-RU" altLang="ru-RU" sz="1600"/>
          </a:p>
          <a:p>
            <a:pPr lvl="1" algn="just"/>
            <a:r>
              <a:rPr lang="kk-KZ" altLang="ru-RU" sz="1600"/>
              <a:t>Ғарыштағы түсірілімдегі ЖДЗ ның сол түрлері</a:t>
            </a:r>
            <a:r>
              <a:rPr lang="ru-RU" altLang="ru-RU" sz="1600"/>
              <a:t>;</a:t>
            </a:r>
          </a:p>
          <a:p>
            <a:pPr lvl="1"/>
            <a:r>
              <a:rPr lang="ru-RU" altLang="ru-RU" sz="1600"/>
              <a:t>Лидар</a:t>
            </a:r>
            <a:r>
              <a:rPr lang="kk-KZ" altLang="ru-RU" sz="1600"/>
              <a:t>лы</a:t>
            </a:r>
            <a:r>
              <a:rPr lang="ru-RU" altLang="ru-RU" sz="1600"/>
              <a:t> (лазер</a:t>
            </a:r>
            <a:r>
              <a:rPr lang="kk-KZ" altLang="ru-RU" sz="1600"/>
              <a:t>лік</a:t>
            </a:r>
            <a:r>
              <a:rPr lang="ru-RU" altLang="ru-RU" sz="1600"/>
              <a:t>).</a:t>
            </a:r>
          </a:p>
        </p:txBody>
      </p:sp>
      <p:sp>
        <p:nvSpPr>
          <p:cNvPr id="11268" name="Прямоугольник 3"/>
          <p:cNvSpPr>
            <a:spLocks noChangeArrowheads="1"/>
          </p:cNvSpPr>
          <p:nvPr/>
        </p:nvSpPr>
        <p:spPr bwMode="auto">
          <a:xfrm>
            <a:off x="1992313" y="2290764"/>
            <a:ext cx="79930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ru-RU" altLang="ru-RU" sz="1600" b="1" u="sng"/>
              <a:t>Серіктің орналасуына байланысты зондтау түрлері:</a:t>
            </a:r>
          </a:p>
        </p:txBody>
      </p:sp>
      <p:sp>
        <p:nvSpPr>
          <p:cNvPr id="11269" name="Прямоугольник 4"/>
          <p:cNvSpPr>
            <a:spLocks noChangeArrowheads="1"/>
          </p:cNvSpPr>
          <p:nvPr/>
        </p:nvSpPr>
        <p:spPr bwMode="auto">
          <a:xfrm>
            <a:off x="1992313" y="404814"/>
            <a:ext cx="79930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ru-RU" altLang="ru-RU" sz="1600" b="1" u="sng"/>
              <a:t>Сигнал бойынша зондтау түрлері:</a:t>
            </a:r>
          </a:p>
        </p:txBody>
      </p:sp>
      <p:sp>
        <p:nvSpPr>
          <p:cNvPr id="11270" name="TextBox 1"/>
          <p:cNvSpPr txBox="1">
            <a:spLocks noChangeArrowheads="1"/>
          </p:cNvSpPr>
          <p:nvPr/>
        </p:nvSpPr>
        <p:spPr bwMode="auto">
          <a:xfrm>
            <a:off x="2208213" y="908051"/>
            <a:ext cx="7777162" cy="117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nSpc>
                <a:spcPct val="115000"/>
              </a:lnSpc>
              <a:spcBef>
                <a:spcPct val="0"/>
              </a:spcBef>
              <a:spcAft>
                <a:spcPts val="1000"/>
              </a:spcAft>
              <a:buNone/>
            </a:pPr>
            <a:r>
              <a:rPr lang="kk-KZ" altLang="ru-RU" sz="1800">
                <a:ea typeface="Calibri" panose="020F0502020204030204" pitchFamily="34" charset="0"/>
                <a:cs typeface="Times New Roman" panose="02020603050405020304" pitchFamily="18" charset="0"/>
              </a:rPr>
              <a:t>Активті – жасанды қайнар көзден бағытталған әрекет</a:t>
            </a:r>
            <a:endParaRPr lang="ru-RU" altLang="ru-RU" sz="1800">
              <a:ea typeface="Calibri" panose="020F0502020204030204" pitchFamily="34" charset="0"/>
              <a:cs typeface="Times New Roman" panose="02020603050405020304" pitchFamily="18" charset="0"/>
            </a:endParaRPr>
          </a:p>
          <a:p>
            <a:pPr>
              <a:lnSpc>
                <a:spcPct val="115000"/>
              </a:lnSpc>
              <a:spcBef>
                <a:spcPct val="0"/>
              </a:spcBef>
              <a:spcAft>
                <a:spcPts val="1000"/>
              </a:spcAft>
              <a:buNone/>
            </a:pPr>
            <a:r>
              <a:rPr lang="kk-KZ" altLang="ru-RU" sz="1800">
                <a:ea typeface="Calibri" panose="020F0502020204030204" pitchFamily="34" charset="0"/>
                <a:cs typeface="Times New Roman" panose="02020603050405020304" pitchFamily="18" charset="0"/>
              </a:rPr>
              <a:t>Пассивті – Жер бетіне күннің белсенділігіне себепті объектілердің табиғи сәуллену</a:t>
            </a:r>
            <a:endParaRPr lang="ru-RU" altLang="ru-RU" sz="1800">
              <a:ea typeface="Calibri" panose="020F0502020204030204" pitchFamily="34" charset="0"/>
              <a:cs typeface="Times New Roman" panose="02020603050405020304" pitchFamily="18" charset="0"/>
            </a:endParaRPr>
          </a:p>
        </p:txBody>
      </p:sp>
      <p:sp>
        <p:nvSpPr>
          <p:cNvPr id="11271" name="TextBox 2"/>
          <p:cNvSpPr txBox="1">
            <a:spLocks noChangeArrowheads="1"/>
          </p:cNvSpPr>
          <p:nvPr/>
        </p:nvSpPr>
        <p:spPr bwMode="auto">
          <a:xfrm>
            <a:off x="2135189" y="2717801"/>
            <a:ext cx="72739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kk-KZ" altLang="ru-RU" sz="1600"/>
              <a:t>Аэрофототүсіріс                             Ғарыштық түсіріс                                      Жер бетінен түсіріс   </a:t>
            </a:r>
            <a:endParaRPr lang="ru-RU" altLang="ru-RU" sz="1600"/>
          </a:p>
          <a:p>
            <a:pPr eaLnBrk="1" hangingPunct="1">
              <a:spcBef>
                <a:spcPct val="0"/>
              </a:spcBef>
              <a:buFontTx/>
              <a:buNone/>
            </a:pPr>
            <a:r>
              <a:rPr lang="kk-KZ" altLang="ru-RU" sz="1600"/>
              <a:t>Ұшақ, Тікұшақ                                Ғарыштық ұшу аппараттары                    </a:t>
            </a:r>
            <a:endParaRPr lang="ru-RU" altLang="ru-RU" sz="1800"/>
          </a:p>
        </p:txBody>
      </p:sp>
    </p:spTree>
    <p:extLst>
      <p:ext uri="{BB962C8B-B14F-4D97-AF65-F5344CB8AC3E}">
        <p14:creationId xmlns:p14="http://schemas.microsoft.com/office/powerpoint/2010/main" val="409908456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583</Words>
  <Application>Microsoft Office PowerPoint</Application>
  <PresentationFormat>Широкоэкранный</PresentationFormat>
  <Paragraphs>53</Paragraphs>
  <Slides>11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Calibri</vt:lpstr>
      <vt:lpstr>Calibri Light</vt:lpstr>
      <vt:lpstr>Times New Roman</vt:lpstr>
      <vt:lpstr>Тема Office</vt:lpstr>
      <vt:lpstr>Презентация PowerPoint</vt:lpstr>
      <vt:lpstr>КІРІСПЕ ДӘРІС.  ЖЕРДІ ҚАШЫҚТЫҚТАН ЗОНДТАУДЫҢ (ЖДЗ) ІЗДЕУ ӘДІСТЕРІН ЖӘНЕ ОБЪЕКТІСІН ЗЕРТТЕУ. ЖЕРДІ ҚАШЫҚТЫҚТАН ЗОНДТАУДЫ ҚОЛДАНУ САЛАСЫ. ЖЕРДІ ҚАШЫҚТЫҚТАН ЗОНДТАУДЫҢ ДАМУЫ ТАРИХИ.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Маржан Рахымбердина(Заведующий кафдрой ГКиК)</dc:creator>
  <cp:lastModifiedBy>Маржан Рахымбердина(Заведующий кафдрой ГКиК)</cp:lastModifiedBy>
  <cp:revision>1</cp:revision>
  <dcterms:created xsi:type="dcterms:W3CDTF">2019-10-17T13:12:04Z</dcterms:created>
  <dcterms:modified xsi:type="dcterms:W3CDTF">2019-10-17T13:12:20Z</dcterms:modified>
</cp:coreProperties>
</file>